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7"/>
  </p:notesMasterIdLst>
  <p:sldIdLst>
    <p:sldId id="256" r:id="rId3"/>
    <p:sldId id="267" r:id="rId4"/>
    <p:sldId id="268" r:id="rId5"/>
    <p:sldId id="266" r:id="rId6"/>
    <p:sldId id="279" r:id="rId7"/>
    <p:sldId id="287" r:id="rId8"/>
    <p:sldId id="288" r:id="rId9"/>
    <p:sldId id="289" r:id="rId10"/>
    <p:sldId id="290" r:id="rId11"/>
    <p:sldId id="280" r:id="rId12"/>
    <p:sldId id="278" r:id="rId13"/>
    <p:sldId id="282" r:id="rId14"/>
    <p:sldId id="271" r:id="rId15"/>
    <p:sldId id="274" r:id="rId16"/>
    <p:sldId id="275" r:id="rId17"/>
    <p:sldId id="276" r:id="rId18"/>
    <p:sldId id="272" r:id="rId19"/>
    <p:sldId id="277" r:id="rId20"/>
    <p:sldId id="281" r:id="rId21"/>
    <p:sldId id="273" r:id="rId22"/>
    <p:sldId id="284" r:id="rId23"/>
    <p:sldId id="283" r:id="rId24"/>
    <p:sldId id="285" r:id="rId25"/>
    <p:sldId id="286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6" autoAdjust="0"/>
    <p:restoredTop sz="94660"/>
  </p:normalViewPr>
  <p:slideViewPr>
    <p:cSldViewPr>
      <p:cViewPr varScale="1">
        <p:scale>
          <a:sx n="105" d="100"/>
          <a:sy n="105" d="100"/>
        </p:scale>
        <p:origin x="966" y="11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1" d="100"/>
          <a:sy n="71" d="100"/>
        </p:scale>
        <p:origin x="-2658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jpg>
</file>

<file path=ppt/media/image16.jpg>
</file>

<file path=ppt/media/image17.jpg>
</file>

<file path=ppt/media/image18.jp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2EB75-2C26-4DB7-B658-BF3B483D5644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C105F5-BEAE-446F-81D1-5A2F357E9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9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b="1" dirty="0"/>
              <a:t>SLIDE PURPOSE: </a:t>
            </a:r>
            <a:r>
              <a:rPr lang="en-US" altLang="en-US" dirty="0"/>
              <a:t>This is where everything starts – us defining with our customers how we can make an impact in their business regardless of the technology!</a:t>
            </a:r>
          </a:p>
          <a:p>
            <a:pPr>
              <a:spcBef>
                <a:spcPct val="0"/>
              </a:spcBef>
            </a:pP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b="1" dirty="0"/>
              <a:t>SPIEL: </a:t>
            </a:r>
            <a:r>
              <a:rPr lang="en-US" altLang="en-US" b="1" i="1" dirty="0"/>
              <a:t>Technology should be transformative, not a to-do list. Because, really, just about any firm can change the way your IT works. Our mission is for IT to change the way your business works. The difference is a game-changer.</a:t>
            </a:r>
          </a:p>
          <a:p>
            <a:pPr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10AE0D44-C31E-483B-9CFB-3AB7BD1A1383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56663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2565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059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028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854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585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4134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944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8531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3172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778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b="1"/>
              <a:t>SLIDE PURPOSE: </a:t>
            </a:r>
            <a:r>
              <a:rPr lang="en-US" altLang="en-US"/>
              <a:t>This is where everything starts – us defining with our customers how we can make an impact in their business regardless of the technology!</a:t>
            </a:r>
          </a:p>
          <a:p>
            <a:pPr>
              <a:spcBef>
                <a:spcPct val="0"/>
              </a:spcBef>
            </a:pPr>
            <a:endParaRPr lang="en-US" altLang="en-US"/>
          </a:p>
          <a:p>
            <a:pPr>
              <a:spcBef>
                <a:spcPct val="0"/>
              </a:spcBef>
            </a:pPr>
            <a:r>
              <a:rPr lang="en-US" altLang="en-US" b="1"/>
              <a:t>SPIEL: </a:t>
            </a:r>
            <a:r>
              <a:rPr lang="en-US" altLang="en-US" b="1" i="1"/>
              <a:t>Technology should be transformative, not a to-do list. Because, really, just about any firm can change the way your IT works. Our mission is for IT to change the way your business works. The difference is a game-changer.</a:t>
            </a:r>
          </a:p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10AE0D44-C31E-483B-9CFB-3AB7BD1A1383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3864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b="1"/>
              <a:t>SLIDE PURPOSE: </a:t>
            </a:r>
            <a:r>
              <a:rPr lang="en-US" altLang="en-US"/>
              <a:t>This is where everything starts – us defining with our customers how we can make an impact in their business regardless of the technology!</a:t>
            </a:r>
          </a:p>
          <a:p>
            <a:pPr>
              <a:spcBef>
                <a:spcPct val="0"/>
              </a:spcBef>
            </a:pPr>
            <a:endParaRPr lang="en-US" altLang="en-US"/>
          </a:p>
          <a:p>
            <a:pPr>
              <a:spcBef>
                <a:spcPct val="0"/>
              </a:spcBef>
            </a:pPr>
            <a:r>
              <a:rPr lang="en-US" altLang="en-US" b="1"/>
              <a:t>SPIEL: </a:t>
            </a:r>
            <a:r>
              <a:rPr lang="en-US" altLang="en-US" b="1" i="1"/>
              <a:t>Technology should be transformative, not a to-do list. Because, really, just about any firm can change the way your IT works. Our mission is for IT to change the way your business works. The difference is a game-changer.</a:t>
            </a:r>
          </a:p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10AE0D44-C31E-483B-9CFB-3AB7BD1A1383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440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23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898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62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38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53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105F5-BEAE-446F-81D1-5A2F357E91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59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77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91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070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682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85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99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81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2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51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36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45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478A2-1E25-42A9-A009-0F345C4A9275}" type="datetimeFigureOut">
              <a:rPr lang="en-US" smtClean="0"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32849-F76F-469D-9FB3-0AB3E11DD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80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91567" y="6481763"/>
            <a:ext cx="276225" cy="29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000" smtClean="0">
                <a:solidFill>
                  <a:schemeClr val="tx1"/>
                </a:solidFill>
                <a:latin typeface="Lucida Sans Unicode" charset="0"/>
                <a:ea typeface="Lucida Sans Unicode" charset="0"/>
                <a:cs typeface="Lucida Sans Unicode" charset="0"/>
                <a:sym typeface="Lucida Sans Unicode" charset="0"/>
              </a:defRPr>
            </a:lvl1pPr>
          </a:lstStyle>
          <a:p>
            <a:pPr>
              <a:defRPr/>
            </a:pPr>
            <a:fld id="{95A35C36-9108-4A8B-B692-544B70B1E269}" type="slidenum">
              <a:rPr lang="en-US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4099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100" y="1524000"/>
            <a:ext cx="5511800" cy="1335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7462782"/>
      </p:ext>
    </p:extLst>
  </p:cSld>
  <p:clrMap bg1="lt1" tx1="dk1" bg2="lt2" tx2="dk2" accent1="accent1" accent2="accent2" accent3="accent3" accent4="accent4" accent5="accent5" accent6="accent6" hlink="hlink" folHlink="folHlink"/>
  <p:transition/>
  <p:hf hdr="0" ftr="0" dt="0"/>
  <p:txStyles>
    <p:titleStyle>
      <a:lvl1pPr marL="39688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FFFFFF"/>
          </a:solidFill>
          <a:latin typeface="+mj-lt"/>
          <a:ea typeface="+mj-ea"/>
          <a:cs typeface="+mj-cs"/>
          <a:sym typeface="DaxOT-Bold" charset="0"/>
        </a:defRPr>
      </a:lvl1pPr>
      <a:lvl2pPr marL="39688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FFFFFF"/>
          </a:solidFill>
          <a:latin typeface="DaxOT-Bold" charset="0"/>
          <a:ea typeface="ヒラギノ角ゴ ProN W6" charset="0"/>
          <a:cs typeface="ヒラギノ角ゴ ProN W6" charset="0"/>
          <a:sym typeface="DaxOT-Bold" charset="0"/>
        </a:defRPr>
      </a:lvl2pPr>
      <a:lvl3pPr marL="39688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FFFFFF"/>
          </a:solidFill>
          <a:latin typeface="DaxOT-Bold" charset="0"/>
          <a:ea typeface="ヒラギノ角ゴ ProN W6" charset="0"/>
          <a:cs typeface="ヒラギノ角ゴ ProN W6" charset="0"/>
          <a:sym typeface="DaxOT-Bold" charset="0"/>
        </a:defRPr>
      </a:lvl3pPr>
      <a:lvl4pPr marL="39688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FFFFFF"/>
          </a:solidFill>
          <a:latin typeface="DaxOT-Bold" charset="0"/>
          <a:ea typeface="ヒラギノ角ゴ ProN W6" charset="0"/>
          <a:cs typeface="ヒラギノ角ゴ ProN W6" charset="0"/>
          <a:sym typeface="DaxOT-Bold" charset="0"/>
        </a:defRPr>
      </a:lvl4pPr>
      <a:lvl5pPr marL="39688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FFFFFF"/>
          </a:solidFill>
          <a:latin typeface="DaxOT-Bold" charset="0"/>
          <a:ea typeface="ヒラギノ角ゴ ProN W6" charset="0"/>
          <a:cs typeface="ヒラギノ角ゴ ProN W6" charset="0"/>
          <a:sym typeface="DaxOT-Bold" charset="0"/>
        </a:defRPr>
      </a:lvl5pPr>
      <a:lvl6pPr marL="496888" algn="l" rtl="0" fontAlgn="base">
        <a:spcBef>
          <a:spcPct val="0"/>
        </a:spcBef>
        <a:spcAft>
          <a:spcPct val="0"/>
        </a:spcAft>
        <a:defRPr sz="3600">
          <a:solidFill>
            <a:srgbClr val="FFFFFF"/>
          </a:solidFill>
          <a:latin typeface="DaxOT-Bold" charset="0"/>
          <a:ea typeface="ヒラギノ角ゴ ProN W6" charset="0"/>
          <a:cs typeface="ヒラギノ角ゴ ProN W6" charset="0"/>
          <a:sym typeface="DaxOT-Bold" charset="0"/>
        </a:defRPr>
      </a:lvl6pPr>
      <a:lvl7pPr marL="954088" algn="l" rtl="0" fontAlgn="base">
        <a:spcBef>
          <a:spcPct val="0"/>
        </a:spcBef>
        <a:spcAft>
          <a:spcPct val="0"/>
        </a:spcAft>
        <a:defRPr sz="3600">
          <a:solidFill>
            <a:srgbClr val="FFFFFF"/>
          </a:solidFill>
          <a:latin typeface="DaxOT-Bold" charset="0"/>
          <a:ea typeface="ヒラギノ角ゴ ProN W6" charset="0"/>
          <a:cs typeface="ヒラギノ角ゴ ProN W6" charset="0"/>
          <a:sym typeface="DaxOT-Bold" charset="0"/>
        </a:defRPr>
      </a:lvl7pPr>
      <a:lvl8pPr marL="1411288" algn="l" rtl="0" fontAlgn="base">
        <a:spcBef>
          <a:spcPct val="0"/>
        </a:spcBef>
        <a:spcAft>
          <a:spcPct val="0"/>
        </a:spcAft>
        <a:defRPr sz="3600">
          <a:solidFill>
            <a:srgbClr val="FFFFFF"/>
          </a:solidFill>
          <a:latin typeface="DaxOT-Bold" charset="0"/>
          <a:ea typeface="ヒラギノ角ゴ ProN W6" charset="0"/>
          <a:cs typeface="ヒラギノ角ゴ ProN W6" charset="0"/>
          <a:sym typeface="DaxOT-Bold" charset="0"/>
        </a:defRPr>
      </a:lvl8pPr>
      <a:lvl9pPr marL="1868488" algn="l" rtl="0" fontAlgn="base">
        <a:spcBef>
          <a:spcPct val="0"/>
        </a:spcBef>
        <a:spcAft>
          <a:spcPct val="0"/>
        </a:spcAft>
        <a:defRPr sz="3600">
          <a:solidFill>
            <a:srgbClr val="FFFFFF"/>
          </a:solidFill>
          <a:latin typeface="DaxOT-Bold" charset="0"/>
          <a:ea typeface="ヒラギノ角ゴ ProN W6" charset="0"/>
          <a:cs typeface="ヒラギノ角ゴ ProN W6" charset="0"/>
          <a:sym typeface="DaxOT-Bold" charset="0"/>
        </a:defRPr>
      </a:lvl9pPr>
    </p:titleStyle>
    <p:bodyStyle>
      <a:lvl1pPr marL="404813" indent="-255588" algn="l" rtl="0" eaLnBrk="0" fontAlgn="base" hangingPunct="0">
        <a:spcBef>
          <a:spcPts val="400"/>
        </a:spcBef>
        <a:spcAft>
          <a:spcPct val="0"/>
        </a:spcAft>
        <a:buSzPct val="77000"/>
        <a:buChar char="•"/>
        <a:defRPr sz="2700">
          <a:solidFill>
            <a:srgbClr val="3B3C3B"/>
          </a:solidFill>
          <a:latin typeface="+mn-lt"/>
          <a:ea typeface="+mn-ea"/>
          <a:cs typeface="+mn-cs"/>
          <a:sym typeface="DaxOT-Regular" charset="0"/>
        </a:defRPr>
      </a:lvl1pPr>
      <a:lvl2pPr marL="660400" indent="-228600" algn="l" rtl="0" eaLnBrk="0" fontAlgn="base" hangingPunct="0">
        <a:spcBef>
          <a:spcPts val="300"/>
        </a:spcBef>
        <a:spcAft>
          <a:spcPct val="0"/>
        </a:spcAft>
        <a:buSzPct val="77000"/>
        <a:buChar char="•"/>
        <a:defRPr sz="2300">
          <a:solidFill>
            <a:srgbClr val="3B3C3B"/>
          </a:solidFill>
          <a:latin typeface="+mn-lt"/>
          <a:ea typeface="+mn-ea"/>
          <a:cs typeface="+mn-cs"/>
          <a:sym typeface="DaxOT-Regular" charset="0"/>
        </a:defRPr>
      </a:lvl2pPr>
      <a:lvl3pPr marL="898525" indent="-228600" algn="l" rtl="0" eaLnBrk="0" fontAlgn="base" hangingPunct="0">
        <a:spcBef>
          <a:spcPts val="400"/>
        </a:spcBef>
        <a:spcAft>
          <a:spcPct val="0"/>
        </a:spcAft>
        <a:buSzPct val="69000"/>
        <a:buChar char="•"/>
        <a:defRPr sz="2100">
          <a:solidFill>
            <a:srgbClr val="3B3C3B"/>
          </a:solidFill>
          <a:latin typeface="+mn-lt"/>
          <a:ea typeface="+mn-ea"/>
          <a:cs typeface="+mn-cs"/>
          <a:sym typeface="DaxOT-Regular" charset="0"/>
        </a:defRPr>
      </a:lvl3pPr>
      <a:lvl4pPr marL="1182688" indent="-228600" algn="l" rtl="0" eaLnBrk="0" fontAlgn="base" hangingPunct="0">
        <a:spcBef>
          <a:spcPts val="400"/>
        </a:spcBef>
        <a:spcAft>
          <a:spcPct val="0"/>
        </a:spcAft>
        <a:buSzPct val="62000"/>
        <a:buChar char="•"/>
        <a:defRPr sz="1900">
          <a:solidFill>
            <a:srgbClr val="3B3C3B"/>
          </a:solidFill>
          <a:latin typeface="+mn-lt"/>
          <a:ea typeface="+mn-ea"/>
          <a:cs typeface="+mn-cs"/>
          <a:sym typeface="DaxOT-Regular" charset="0"/>
        </a:defRPr>
      </a:lvl4pPr>
      <a:lvl5pPr marL="1411288" indent="-228600" algn="l" rtl="0" eaLnBrk="0" fontAlgn="base" hangingPunct="0">
        <a:spcBef>
          <a:spcPts val="400"/>
        </a:spcBef>
        <a:spcAft>
          <a:spcPct val="0"/>
        </a:spcAft>
        <a:buSzPct val="62000"/>
        <a:buChar char="•"/>
        <a:defRPr sz="2000">
          <a:solidFill>
            <a:srgbClr val="3B3C3B"/>
          </a:solidFill>
          <a:latin typeface="+mn-lt"/>
          <a:ea typeface="+mn-ea"/>
          <a:cs typeface="+mn-cs"/>
          <a:sym typeface="DaxOT-Regular" charset="0"/>
        </a:defRPr>
      </a:lvl5pPr>
      <a:lvl6pPr marL="1868488" indent="-228600" algn="l" rtl="0" fontAlgn="base">
        <a:spcBef>
          <a:spcPts val="400"/>
        </a:spcBef>
        <a:spcAft>
          <a:spcPct val="0"/>
        </a:spcAft>
        <a:buSzPct val="62000"/>
        <a:buChar char="•"/>
        <a:defRPr sz="2000">
          <a:solidFill>
            <a:srgbClr val="3B3C3B"/>
          </a:solidFill>
          <a:latin typeface="+mn-lt"/>
          <a:ea typeface="+mn-ea"/>
          <a:cs typeface="+mn-cs"/>
          <a:sym typeface="DaxOT-Regular" charset="0"/>
        </a:defRPr>
      </a:lvl6pPr>
      <a:lvl7pPr marL="2325688" indent="-228600" algn="l" rtl="0" fontAlgn="base">
        <a:spcBef>
          <a:spcPts val="400"/>
        </a:spcBef>
        <a:spcAft>
          <a:spcPct val="0"/>
        </a:spcAft>
        <a:buSzPct val="62000"/>
        <a:buChar char="•"/>
        <a:defRPr sz="2000">
          <a:solidFill>
            <a:srgbClr val="3B3C3B"/>
          </a:solidFill>
          <a:latin typeface="+mn-lt"/>
          <a:ea typeface="+mn-ea"/>
          <a:cs typeface="+mn-cs"/>
          <a:sym typeface="DaxOT-Regular" charset="0"/>
        </a:defRPr>
      </a:lvl7pPr>
      <a:lvl8pPr marL="2782888" indent="-228600" algn="l" rtl="0" fontAlgn="base">
        <a:spcBef>
          <a:spcPts val="400"/>
        </a:spcBef>
        <a:spcAft>
          <a:spcPct val="0"/>
        </a:spcAft>
        <a:buSzPct val="62000"/>
        <a:buChar char="•"/>
        <a:defRPr sz="2000">
          <a:solidFill>
            <a:srgbClr val="3B3C3B"/>
          </a:solidFill>
          <a:latin typeface="+mn-lt"/>
          <a:ea typeface="+mn-ea"/>
          <a:cs typeface="+mn-cs"/>
          <a:sym typeface="DaxOT-Regular" charset="0"/>
        </a:defRPr>
      </a:lvl8pPr>
      <a:lvl9pPr marL="3240088" indent="-228600" algn="l" rtl="0" fontAlgn="base">
        <a:spcBef>
          <a:spcPts val="400"/>
        </a:spcBef>
        <a:spcAft>
          <a:spcPct val="0"/>
        </a:spcAft>
        <a:buSzPct val="62000"/>
        <a:buChar char="•"/>
        <a:defRPr sz="2000">
          <a:solidFill>
            <a:srgbClr val="3B3C3B"/>
          </a:solidFill>
          <a:latin typeface="+mn-lt"/>
          <a:ea typeface="+mn-ea"/>
          <a:cs typeface="+mn-cs"/>
          <a:sym typeface="DaxOT-Regular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learning/mcsd-app-builder-certification.aspx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rIns="132080">
            <a:normAutofit/>
          </a:bodyPr>
          <a:lstStyle/>
          <a:p>
            <a:pPr marL="0" indent="0" eaLnBrk="1" hangingPunct="1">
              <a:buNone/>
            </a:pPr>
            <a:r>
              <a:rPr lang="en-US" altLang="en-US" sz="6000" dirty="0"/>
              <a:t>2017 </a:t>
            </a:r>
          </a:p>
          <a:p>
            <a:pPr marL="0" indent="0" eaLnBrk="1" hangingPunct="1">
              <a:buNone/>
            </a:pPr>
            <a:r>
              <a:rPr lang="en-US" altLang="en-US" sz="6000" dirty="0"/>
              <a:t>New </a:t>
            </a:r>
          </a:p>
          <a:p>
            <a:pPr marL="0" indent="0" eaLnBrk="1" hangingPunct="1">
              <a:buNone/>
            </a:pPr>
            <a:r>
              <a:rPr lang="en-US" altLang="en-US" sz="6000" dirty="0"/>
              <a:t>Year’s </a:t>
            </a:r>
          </a:p>
          <a:p>
            <a:pPr marL="0" indent="0" eaLnBrk="1" hangingPunct="1">
              <a:buNone/>
            </a:pPr>
            <a:r>
              <a:rPr lang="en-US" altLang="en-US" sz="6000" dirty="0"/>
              <a:t>Resolutions</a:t>
            </a:r>
          </a:p>
        </p:txBody>
      </p:sp>
      <p:sp>
        <p:nvSpPr>
          <p:cNvPr id="921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0BD8C173-5E65-44D9-A878-05D0C002934E}" type="slidenum">
              <a:rPr lang="en-US" altLang="en-US">
                <a:solidFill>
                  <a:srgbClr val="3B3C3B"/>
                </a:solidFill>
                <a:latin typeface="Lucida Sans Unicode" charset="0"/>
                <a:ea typeface="Lucida Sans Unicode" charset="0"/>
                <a:cs typeface="Lucida Sans Unicode" charset="0"/>
                <a:sym typeface="Lucida Sans Unicode" charset="0"/>
              </a:rPr>
              <a:pPr eaLnBrk="1" hangingPunct="1"/>
              <a:t>1</a:t>
            </a:fld>
            <a:endParaRPr lang="en-US" altLang="en-US">
              <a:solidFill>
                <a:srgbClr val="3B3C3B"/>
              </a:solidFill>
              <a:latin typeface="Lucida Sans Unicode" charset="0"/>
              <a:ea typeface="Lucida Sans Unicode" charset="0"/>
              <a:cs typeface="Lucida Sans Unicode" charset="0"/>
              <a:sym typeface="Lucida Sans Unicode" charset="0"/>
            </a:endParaRPr>
          </a:p>
        </p:txBody>
      </p:sp>
      <p:pic>
        <p:nvPicPr>
          <p:cNvPr id="9219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8102"/>
            <a:ext cx="2794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441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</a:t>
            </a:r>
          </a:p>
        </p:txBody>
      </p:sp>
      <p:pic>
        <p:nvPicPr>
          <p:cNvPr id="15362" name="Picture 2" descr="http://static.twentytwowords.com/wp-content/uploads/Realistic-New-Years-Resolutions-0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1417638"/>
            <a:ext cx="6286500" cy="471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242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600" dirty="0"/>
              <a:t>PowerShell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81752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Skills</a:t>
            </a:r>
          </a:p>
        </p:txBody>
      </p:sp>
      <p:pic>
        <p:nvPicPr>
          <p:cNvPr id="17410" name="Picture 2" descr="https://heavyeditorial.files.wordpress.com/2015/12/w711utd.jpg?quality=65&amp;strip=all&amp;w=78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025" y="1417638"/>
            <a:ext cx="6457950" cy="4909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059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600" dirty="0"/>
              <a:t>“Write at least 12 blog posts / blog more”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69215" y="832892"/>
            <a:ext cx="8747408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Top 4 Tips for Coming Up With Blog Topics: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/>
              <a:t>Create a </a:t>
            </a:r>
            <a:r>
              <a:rPr lang="en-US" sz="2600" b="1" dirty="0"/>
              <a:t>technical reference </a:t>
            </a:r>
            <a:r>
              <a:rPr lang="en-US" sz="2600" dirty="0"/>
              <a:t>blog, as opposed to a </a:t>
            </a:r>
            <a:r>
              <a:rPr lang="en-US" sz="2600" b="1" dirty="0"/>
              <a:t>timely/news/topical </a:t>
            </a:r>
            <a:r>
              <a:rPr lang="en-US" sz="2600" dirty="0"/>
              <a:t>blog.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/>
              <a:t>Lower your expectations of </a:t>
            </a:r>
            <a:r>
              <a:rPr lang="en-US" sz="2600" b="1" dirty="0"/>
              <a:t>newness</a:t>
            </a:r>
            <a:r>
              <a:rPr lang="en-US" sz="2600" dirty="0"/>
              <a:t>, Copernicus. Blog posts do not have to be cutting edge, latest/greatest, new discoveries.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/>
              <a:t>Blog posts should be useful, for example, they reference a specific message, problem/workaround, factoid, or feature.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/>
              <a:t>Don’t be afraid to take a similar approach to link bait: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/>
              <a:t>Top 10 Features of…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/>
              <a:t>Top 7 Reason to…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/>
              <a:t>Top 5 Things To Do with…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/>
              <a:t>My Top 72 Favorite Things about…</a:t>
            </a:r>
          </a:p>
        </p:txBody>
      </p:sp>
    </p:spTree>
    <p:extLst>
      <p:ext uri="{BB962C8B-B14F-4D97-AF65-F5344CB8AC3E}">
        <p14:creationId xmlns:p14="http://schemas.microsoft.com/office/powerpoint/2010/main" val="388027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600" dirty="0"/>
              <a:t>“Write at least 12 blog posts / blog more”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14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69215" y="832892"/>
            <a:ext cx="8747408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More advice on blogs:</a:t>
            </a:r>
          </a:p>
          <a:p>
            <a:endParaRPr lang="en-US" sz="2600" dirty="0"/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Your professional blog is not your personal blog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/>
              <a:t>No vacation pics, political rants, or sports diatribes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/>
              <a:t>Same for social media! Twitter, LinkedIn,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Many of your hits and comments may come much later 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Look to get syndicated</a:t>
            </a:r>
          </a:p>
          <a:p>
            <a:pPr lvl="1"/>
            <a:r>
              <a:rPr lang="en-US" sz="2600" dirty="0"/>
              <a:t>Examples: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/>
              <a:t>SQLServerCentral.com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/>
              <a:t>GeeksWithBlogs.net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Draw inspiration from your day to day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/>
              <a:t>Answered a question via email? Think it’d be helpful to others too?</a:t>
            </a:r>
          </a:p>
        </p:txBody>
      </p:sp>
    </p:spTree>
    <p:extLst>
      <p:ext uri="{BB962C8B-B14F-4D97-AF65-F5344CB8AC3E}">
        <p14:creationId xmlns:p14="http://schemas.microsoft.com/office/powerpoint/2010/main" val="325081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600" dirty="0"/>
              <a:t>“Speak a little more / present more”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15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69215" y="832892"/>
            <a:ext cx="8747408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How to Incubate a Technical Talk in Your Brain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Write a summary of what you want to cover. Don’t be too broad or general.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Write a demo of the thing. Do it quick and simply – don’t overcomplicate your demo with tangents, focus on the core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Make the demo robust enough to answer its own questions, anticipate questions like “Why did you…”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Give a presentation at work to a lunch crowd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Give the presentation at a User Group meeting Lightning Round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Grow the presentation around audience questions/interest.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Give the presentation as a full-length User Group talk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Give the presentation at SQLSaturday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….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Profit!</a:t>
            </a:r>
          </a:p>
        </p:txBody>
      </p:sp>
    </p:spTree>
    <p:extLst>
      <p:ext uri="{BB962C8B-B14F-4D97-AF65-F5344CB8AC3E}">
        <p14:creationId xmlns:p14="http://schemas.microsoft.com/office/powerpoint/2010/main" val="1887930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600" dirty="0"/>
              <a:t>“Speak a little more / present more”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16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69215" y="832892"/>
            <a:ext cx="8747408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Public Speaking Is Too Hard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Give Toastmasters a try for a little while. You’ll learn/grow every time, based on your own participation.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/>
              <a:t>At Sparkhound, every Monday night.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Practice your demo. This sounds obviously, but really, do it.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/>
              <a:t>Record yourself speaking. Cringe. Adjust. Repeat.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Ask more experienced speakers who you trust for candid constructive feedback. Many in this room would happy to.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Set the stage. All talks should include some framing of the topic: a brief history, its place in the market, its alternatives, where/when you use it… before you talk about HOW.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Decide your audience. Your talk’s scope/depth can be inconsistent unless you decide on who your audience is. </a:t>
            </a:r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1446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600" dirty="0"/>
              <a:t>“earn my MCSE”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17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4192" y="685800"/>
            <a:ext cx="8538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endParaRPr lang="en-US" sz="28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215" y="832892"/>
            <a:ext cx="8747408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Good news! </a:t>
            </a:r>
          </a:p>
          <a:p>
            <a:r>
              <a:rPr lang="en-US" sz="2600" dirty="0"/>
              <a:t>You can earn a SQL MCSE in 2017 w/ only 3 exams!</a:t>
            </a:r>
          </a:p>
          <a:p>
            <a:endParaRPr lang="en-US" sz="2600" b="1" dirty="0"/>
          </a:p>
          <a:p>
            <a:r>
              <a:rPr lang="en-US" sz="2600" b="1" dirty="0"/>
              <a:t>Get a two-exam MCS</a:t>
            </a:r>
            <a:r>
              <a:rPr lang="en-US" sz="2600" b="1" u="sng" dirty="0"/>
              <a:t>A</a:t>
            </a:r>
            <a:r>
              <a:rPr lang="en-US" sz="2600" b="1" dirty="0"/>
              <a:t> in one of four different ways </a:t>
            </a:r>
            <a:br>
              <a:rPr lang="en-US" sz="2600" dirty="0"/>
            </a:br>
            <a:r>
              <a:rPr lang="en-US" sz="2600" dirty="0"/>
              <a:t>(including SQL 2012/2014 or SQL 2016 exams!)</a:t>
            </a:r>
          </a:p>
          <a:p>
            <a:r>
              <a:rPr lang="en-US" sz="2600" dirty="0"/>
              <a:t>+</a:t>
            </a:r>
          </a:p>
          <a:p>
            <a:r>
              <a:rPr lang="en-US" sz="2600" b="1" dirty="0"/>
              <a:t>Pass one of five different elective exams</a:t>
            </a:r>
            <a:br>
              <a:rPr lang="en-US" sz="2600" dirty="0"/>
            </a:br>
            <a:r>
              <a:rPr lang="en-US" sz="2600" dirty="0"/>
              <a:t>(including SQL 2012/2014 or SQL 2016 exams!)</a:t>
            </a:r>
          </a:p>
          <a:p>
            <a:endParaRPr lang="en-US" sz="2600" dirty="0"/>
          </a:p>
          <a:p>
            <a:r>
              <a:rPr lang="en-US" sz="2600" b="1" dirty="0"/>
              <a:t>Bad news! Only 2 SQL 2016 exams are out. </a:t>
            </a:r>
            <a:r>
              <a:rPr lang="en-US" sz="2600" dirty="0"/>
              <a:t>When the rest arrive the path to an MCSE will likely no longer include SQL 2012/2014 exams. So hurry!</a:t>
            </a:r>
          </a:p>
          <a:p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79830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600" dirty="0"/>
              <a:t>“earn my MCSD”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18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4192" y="685800"/>
            <a:ext cx="8538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endParaRPr lang="en-US" sz="28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215" y="832892"/>
            <a:ext cx="874740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Good news! </a:t>
            </a:r>
          </a:p>
          <a:p>
            <a:r>
              <a:rPr lang="en-US" sz="2600" dirty="0"/>
              <a:t>You can earn the new “MCSD: App Builder” w/ only 3 exams!</a:t>
            </a:r>
          </a:p>
          <a:p>
            <a:endParaRPr lang="en-US" sz="2600" b="1" dirty="0"/>
          </a:p>
          <a:p>
            <a:r>
              <a:rPr lang="en-US" sz="2600" b="1" dirty="0"/>
              <a:t>Get a two-exam MCS</a:t>
            </a:r>
            <a:r>
              <a:rPr lang="en-US" sz="2600" b="1" u="sng" dirty="0"/>
              <a:t>A</a:t>
            </a:r>
            <a:endParaRPr lang="en-US" sz="2600" b="1" dirty="0"/>
          </a:p>
          <a:p>
            <a:r>
              <a:rPr lang="en-US" sz="2600" dirty="0"/>
              <a:t>(either Web or Windows Universal)</a:t>
            </a:r>
          </a:p>
          <a:p>
            <a:r>
              <a:rPr lang="en-US" sz="2600" dirty="0"/>
              <a:t>(most of the exams are still from 2012!)</a:t>
            </a:r>
          </a:p>
          <a:p>
            <a:r>
              <a:rPr lang="en-US" sz="2600" dirty="0"/>
              <a:t>+</a:t>
            </a:r>
          </a:p>
          <a:p>
            <a:r>
              <a:rPr lang="en-US" sz="2600" b="1" dirty="0"/>
              <a:t>Pass one of 9 different elective exams</a:t>
            </a:r>
          </a:p>
          <a:p>
            <a:r>
              <a:rPr lang="en-US" sz="2000" dirty="0">
                <a:hlinkClick r:id="rId3"/>
              </a:rPr>
              <a:t>https://www.microsoft.com/en-us/learning/mcsd-app-builder-certification.aspx</a:t>
            </a:r>
            <a:endParaRPr lang="en-US" sz="2000" dirty="0"/>
          </a:p>
          <a:p>
            <a:endParaRPr lang="en-US" sz="2600" dirty="0"/>
          </a:p>
          <a:p>
            <a:endParaRPr lang="en-US" sz="2600" dirty="0"/>
          </a:p>
          <a:p>
            <a:r>
              <a:rPr lang="en-US" sz="2600" b="1" dirty="0"/>
              <a:t>Bad news! All old MCSD certifications expire March 31, 2017.</a:t>
            </a:r>
          </a:p>
          <a:p>
            <a:r>
              <a:rPr lang="en-US" sz="2600" dirty="0"/>
              <a:t>Includes every other certification ever called MCSD.</a:t>
            </a:r>
          </a:p>
          <a:p>
            <a:r>
              <a:rPr lang="en-US" sz="2600" dirty="0"/>
              <a:t>All MCSD’s are now called “App Builder”, 9 different focuses.</a:t>
            </a:r>
          </a:p>
          <a:p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737209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DBA’s</a:t>
            </a:r>
          </a:p>
        </p:txBody>
      </p:sp>
      <p:pic>
        <p:nvPicPr>
          <p:cNvPr id="16386" name="Picture 2" descr="http://www.lovethispic.com/uploaded_images/217985--Funny-New-Years-Resolution-Mem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63"/>
          <a:stretch/>
        </p:blipFill>
        <p:spPr bwMode="auto">
          <a:xfrm>
            <a:off x="1985962" y="1417638"/>
            <a:ext cx="5172075" cy="515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1136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0BD8C173-5E65-44D9-A878-05D0C002934E}" type="slidenum">
              <a:rPr lang="en-US" altLang="en-US">
                <a:solidFill>
                  <a:srgbClr val="3B3C3B"/>
                </a:solidFill>
                <a:latin typeface="Lucida Sans Unicode" charset="0"/>
                <a:ea typeface="Lucida Sans Unicode" charset="0"/>
                <a:cs typeface="Lucida Sans Unicode" charset="0"/>
                <a:sym typeface="Lucida Sans Unicode" charset="0"/>
              </a:rPr>
              <a:pPr eaLnBrk="1" hangingPunct="1"/>
              <a:t>2</a:t>
            </a:fld>
            <a:endParaRPr lang="en-US" altLang="en-US">
              <a:solidFill>
                <a:srgbClr val="3B3C3B"/>
              </a:solidFill>
              <a:latin typeface="Lucida Sans Unicode" charset="0"/>
              <a:ea typeface="Lucida Sans Unicode" charset="0"/>
              <a:cs typeface="Lucida Sans Unicode" charset="0"/>
              <a:sym typeface="Lucida Sans Unicode" charset="0"/>
            </a:endParaRPr>
          </a:p>
        </p:txBody>
      </p:sp>
      <p:pic>
        <p:nvPicPr>
          <p:cNvPr id="9219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8102"/>
            <a:ext cx="2794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1028" name="Picture 4" descr="http://mediacdn.snorgcontent.com/media/catalog/product/cache/1/image/1800x/6b9ffbf72458f4fd2d3cb995d92e8889/d/u/dumpsterfire_newthumb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8600"/>
            <a:ext cx="64008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2016 dumpster fir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7556" y="98425"/>
            <a:ext cx="2484043" cy="1806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2016 dumpster fir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82" y="4234295"/>
            <a:ext cx="2506230" cy="250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ih0.redbubble.net/image.292549317.3583/sticker,220x200-pad,220x200,ffffff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012" y="4253345"/>
            <a:ext cx="2624138" cy="2385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stmedia.startribune.com/images/dumpsterfire_24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4563666"/>
            <a:ext cx="2767012" cy="2075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img0.etsystatic.com/153/0/13782398/il_340x270.1105774984_6t2s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47385"/>
            <a:ext cx="2667000" cy="2117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070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Autofit/>
          </a:bodyPr>
          <a:lstStyle/>
          <a:p>
            <a:r>
              <a:rPr lang="en-US" sz="3000" b="1" dirty="0"/>
              <a:t>“upgrade to / learn new capabilities of SQL 2016”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20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4192" y="685800"/>
            <a:ext cx="8538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endParaRPr lang="en-US" sz="28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3668" y="1003300"/>
            <a:ext cx="850793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Things that haven’t changed from </a:t>
            </a:r>
          </a:p>
          <a:p>
            <a:r>
              <a:rPr lang="en-US" sz="4000" dirty="0"/>
              <a:t>SQL 2012 to SQL 2016: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Licensing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Major editions </a:t>
            </a:r>
            <a:r>
              <a:rPr lang="en-US" sz="3600" i="1" dirty="0"/>
              <a:t>(though BI Edition is gone)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TSQL </a:t>
            </a:r>
            <a:r>
              <a:rPr lang="en-US" sz="3600" i="1" dirty="0"/>
              <a:t>(though with some cool additions)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Your code-first design sucks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You’re still using </a:t>
            </a:r>
            <a:r>
              <a:rPr lang="en-US" sz="3600" dirty="0" err="1"/>
              <a:t>nvarchar</a:t>
            </a:r>
            <a:r>
              <a:rPr lang="en-US" sz="3600" dirty="0"/>
              <a:t>(max) when you shouldn’t be because it was the default</a:t>
            </a:r>
          </a:p>
        </p:txBody>
      </p:sp>
    </p:spTree>
    <p:extLst>
      <p:ext uri="{BB962C8B-B14F-4D97-AF65-F5344CB8AC3E}">
        <p14:creationId xmlns:p14="http://schemas.microsoft.com/office/powerpoint/2010/main" val="1138595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000" b="1" dirty="0"/>
              <a:t>“upgrade to / learn new capabilities of SQL 2016”</a:t>
            </a:r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21</a:t>
            </a:fld>
            <a:endParaRPr lang="en-US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3668" y="1003300"/>
            <a:ext cx="8507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SQL 2016 is so cool, Instead of this:</a:t>
            </a:r>
          </a:p>
        </p:txBody>
      </p:sp>
      <p:sp>
        <p:nvSpPr>
          <p:cNvPr id="6" name="Rectangle 5"/>
          <p:cNvSpPr/>
          <p:nvPr/>
        </p:nvSpPr>
        <p:spPr>
          <a:xfrm>
            <a:off x="483668" y="1711186"/>
            <a:ext cx="80062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EXISTS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FF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FF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objects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‘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whatever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’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whatever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whatever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3668" y="3576959"/>
            <a:ext cx="8507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You can do this:</a:t>
            </a:r>
          </a:p>
        </p:txBody>
      </p:sp>
      <p:sp>
        <p:nvSpPr>
          <p:cNvPr id="8" name="Rectangle 7"/>
          <p:cNvSpPr/>
          <p:nvPr/>
        </p:nvSpPr>
        <p:spPr>
          <a:xfrm>
            <a:off x="483668" y="4396292"/>
            <a:ext cx="80062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OR ALTER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whatever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9" name="Rectangle 8"/>
          <p:cNvSpPr/>
          <p:nvPr/>
        </p:nvSpPr>
        <p:spPr>
          <a:xfrm>
            <a:off x="483668" y="5965253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EXISTS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whatever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3668" y="5087218"/>
            <a:ext cx="8507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Or this:</a:t>
            </a:r>
          </a:p>
        </p:txBody>
      </p:sp>
    </p:spTree>
    <p:extLst>
      <p:ext uri="{BB962C8B-B14F-4D97-AF65-F5344CB8AC3E}">
        <p14:creationId xmlns:p14="http://schemas.microsoft.com/office/powerpoint/2010/main" val="356315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000" b="1" dirty="0"/>
              <a:t>“upgrade to / learn new capabilities of SQL 2016”</a:t>
            </a:r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22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4192" y="685800"/>
            <a:ext cx="8538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endParaRPr lang="en-US" sz="28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3668" y="1003300"/>
            <a:ext cx="8507932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New stuff to look for in SQL 2016: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As of SP1, a huge number of major Enterprise features have moved to Standard edition: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SQL Audit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Row-level security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Dynamic Data Masking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CDC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Columnstore indexes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Horizontal Partitioning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Compression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Always Encrypted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In Memory OLTP tables (Hekaton)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3261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000" b="1" dirty="0"/>
              <a:t>“upgrade to / learn new capabilities of SQL 2016”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23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4192" y="685800"/>
            <a:ext cx="8538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endParaRPr lang="en-US" sz="28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8953" y="745946"/>
            <a:ext cx="850793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Also: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Management Studio and Data Tools are free downloads that are updated monthly</a:t>
            </a:r>
          </a:p>
          <a:p>
            <a:endParaRPr lang="en-US" sz="3200" b="1" dirty="0"/>
          </a:p>
          <a:p>
            <a:r>
              <a:rPr lang="en-US" sz="3600" b="1" dirty="0"/>
              <a:t>How to upgrade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Install SQL 2016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Backup/Restore your databases over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Eat a king cake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1340237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Grand Finale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habits are like going bald</a:t>
            </a:r>
          </a:p>
          <a:p>
            <a:pPr lvl="1"/>
            <a:r>
              <a:rPr lang="en-US" dirty="0"/>
              <a:t>Knew I needed to</a:t>
            </a:r>
          </a:p>
          <a:p>
            <a:pPr lvl="1"/>
            <a:r>
              <a:rPr lang="en-US" dirty="0"/>
              <a:t>Finally decided to</a:t>
            </a:r>
          </a:p>
          <a:p>
            <a:pPr lvl="1"/>
            <a:r>
              <a:rPr lang="en-US" dirty="0"/>
              <a:t>Was a shock initially, not just to me but everyone</a:t>
            </a:r>
          </a:p>
          <a:p>
            <a:pPr lvl="1"/>
            <a:r>
              <a:rPr lang="en-US" dirty="0"/>
              <a:t>Not everyone liked it</a:t>
            </a:r>
          </a:p>
          <a:p>
            <a:pPr lvl="1"/>
            <a:r>
              <a:rPr lang="en-US" dirty="0"/>
              <a:t>Two years later, can‘t believe I ever had hair</a:t>
            </a:r>
          </a:p>
          <a:p>
            <a:r>
              <a:rPr lang="en-US" dirty="0"/>
              <a:t>I encourage you to follow up on your desired new habits  </a:t>
            </a:r>
          </a:p>
        </p:txBody>
      </p:sp>
    </p:spTree>
    <p:extLst>
      <p:ext uri="{BB962C8B-B14F-4D97-AF65-F5344CB8AC3E}">
        <p14:creationId xmlns:p14="http://schemas.microsoft.com/office/powerpoint/2010/main" val="52650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1pPr>
            <a:lvl2pPr marL="742950" indent="-28575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2pPr>
            <a:lvl3pPr marL="11430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3pPr>
            <a:lvl4pPr marL="16002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4pPr>
            <a:lvl5pPr marL="2057400" indent="-228600" eaLnBrk="0" hangingPunct="0"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defRPr>
            </a:lvl9pPr>
          </a:lstStyle>
          <a:p>
            <a:pPr eaLnBrk="1" hangingPunct="1"/>
            <a:fld id="{0BD8C173-5E65-44D9-A878-05D0C002934E}" type="slidenum">
              <a:rPr lang="en-US" altLang="en-US">
                <a:solidFill>
                  <a:srgbClr val="3B3C3B"/>
                </a:solidFill>
                <a:latin typeface="Lucida Sans Unicode" charset="0"/>
                <a:ea typeface="Lucida Sans Unicode" charset="0"/>
                <a:cs typeface="Lucida Sans Unicode" charset="0"/>
                <a:sym typeface="Lucida Sans Unicode" charset="0"/>
              </a:rPr>
              <a:pPr eaLnBrk="1" hangingPunct="1"/>
              <a:t>3</a:t>
            </a:fld>
            <a:endParaRPr lang="en-US" altLang="en-US">
              <a:solidFill>
                <a:srgbClr val="3B3C3B"/>
              </a:solidFill>
              <a:latin typeface="Lucida Sans Unicode" charset="0"/>
              <a:ea typeface="Lucida Sans Unicode" charset="0"/>
              <a:cs typeface="Lucida Sans Unicode" charset="0"/>
              <a:sym typeface="Lucida Sans Unicode" charset="0"/>
            </a:endParaRPr>
          </a:p>
        </p:txBody>
      </p:sp>
      <p:pic>
        <p:nvPicPr>
          <p:cNvPr id="9219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8102"/>
            <a:ext cx="2794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46052"/>
            <a:ext cx="8274077" cy="4121147"/>
          </a:xfrm>
          <a:prstGeom prst="rect">
            <a:avLst/>
          </a:prstGeom>
        </p:spPr>
      </p:pic>
      <p:pic>
        <p:nvPicPr>
          <p:cNvPr id="2050" name="Picture 2" descr="http://www.ceylonguidance.com/images/www.clickypix.com/wp-content/uploads/2013/12/New-Year-resolutions-30000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32" b="10851"/>
          <a:stretch/>
        </p:blipFill>
        <p:spPr bwMode="auto">
          <a:xfrm>
            <a:off x="139700" y="2757261"/>
            <a:ext cx="7148397" cy="3331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themetapicture.com/media/funny-computer-screens-monitors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937"/>
          <a:stretch/>
        </p:blipFill>
        <p:spPr bwMode="auto">
          <a:xfrm>
            <a:off x="4840593" y="2875202"/>
            <a:ext cx="4303407" cy="3052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static.wixstatic.com/media/a48d0f_41cd90bfb71446c0b9eed8745d57be89.png_25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127002"/>
            <a:ext cx="37719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07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119" y="0"/>
            <a:ext cx="8229600" cy="1003300"/>
          </a:xfrm>
        </p:spPr>
        <p:txBody>
          <a:bodyPr>
            <a:normAutofit/>
          </a:bodyPr>
          <a:lstStyle/>
          <a:p>
            <a:r>
              <a:rPr lang="en-US" sz="3600" dirty="0"/>
              <a:t>4 Categories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4192" y="685800"/>
            <a:ext cx="8538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endParaRPr lang="en-US" sz="28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4193" y="1003300"/>
            <a:ext cx="4327808" cy="2806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.NET Developers </a:t>
            </a:r>
          </a:p>
          <a:p>
            <a:r>
              <a:rPr lang="en-US" sz="4400" dirty="0"/>
              <a:t>PowerShell</a:t>
            </a:r>
          </a:p>
          <a:p>
            <a:r>
              <a:rPr lang="en-US" sz="4400" dirty="0"/>
              <a:t>Soft Skills</a:t>
            </a:r>
          </a:p>
          <a:p>
            <a:r>
              <a:rPr lang="en-US" sz="4400" dirty="0"/>
              <a:t>SQL DBAs</a:t>
            </a:r>
          </a:p>
        </p:txBody>
      </p:sp>
    </p:spTree>
    <p:extLst>
      <p:ext uri="{BB962C8B-B14F-4D97-AF65-F5344CB8AC3E}">
        <p14:creationId xmlns:p14="http://schemas.microsoft.com/office/powerpoint/2010/main" val="1537119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Developers</a:t>
            </a:r>
          </a:p>
        </p:txBody>
      </p:sp>
      <p:pic>
        <p:nvPicPr>
          <p:cNvPr id="4098" name="Picture 2" descr="http://static.twentytwowords.com/wp-content/uploads/Realistic-New-Years-Resolutions-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1417638"/>
            <a:ext cx="6286500" cy="471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364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76400" y="531911"/>
            <a:ext cx="71067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4800" b="1" kern="0" dirty="0">
                <a:latin typeface="Calibri" charset="0"/>
                <a:ea typeface="Calibri" charset="0"/>
                <a:cs typeface="Calibri" charset="0"/>
              </a:rPr>
              <a:t>Resolutions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92" y="318760"/>
            <a:ext cx="1257300" cy="1257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1" y="2209800"/>
            <a:ext cx="8305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3600" dirty="0"/>
              <a:t>Learning a new Programming Language (or 7)</a:t>
            </a:r>
          </a:p>
          <a:p>
            <a:pPr marL="457200" indent="-457200">
              <a:buFont typeface="Wingdings" charset="2"/>
              <a:buChar char="§"/>
            </a:pPr>
            <a:endParaRPr lang="en-US" sz="3600" dirty="0"/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Contribute to an Open Source Project</a:t>
            </a:r>
          </a:p>
          <a:p>
            <a:pPr marL="457200" indent="-457200">
              <a:buFont typeface="Wingdings" charset="2"/>
              <a:buChar char="§"/>
            </a:pPr>
            <a:endParaRPr lang="en-US" sz="3600" dirty="0"/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Become a more efficient coder</a:t>
            </a:r>
          </a:p>
        </p:txBody>
      </p:sp>
    </p:spTree>
    <p:extLst>
      <p:ext uri="{BB962C8B-B14F-4D97-AF65-F5344CB8AC3E}">
        <p14:creationId xmlns:p14="http://schemas.microsoft.com/office/powerpoint/2010/main" val="2490577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76400" y="531911"/>
            <a:ext cx="71067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4800" b="1" kern="0" dirty="0">
                <a:latin typeface="Calibri" charset="0"/>
                <a:ea typeface="Calibri" charset="0"/>
                <a:cs typeface="Calibri" charset="0"/>
              </a:rPr>
              <a:t>Learning a New Language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92" y="318760"/>
            <a:ext cx="1257300" cy="1257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01492" y="1828800"/>
            <a:ext cx="7185308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3600" dirty="0"/>
              <a:t>Why?!?!?!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Survey a new language, or 7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Ruby, Io, Prolog, Scala, </a:t>
            </a:r>
            <a:r>
              <a:rPr lang="en-US" sz="3600" dirty="0" err="1"/>
              <a:t>Erlang</a:t>
            </a:r>
            <a:r>
              <a:rPr lang="en-US" sz="3600" dirty="0"/>
              <a:t>, </a:t>
            </a:r>
            <a:r>
              <a:rPr lang="en-US" sz="3600" dirty="0" err="1"/>
              <a:t>Clojure</a:t>
            </a:r>
            <a:r>
              <a:rPr lang="en-US" sz="3600" dirty="0"/>
              <a:t>, Haskell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Different programming models</a:t>
            </a:r>
          </a:p>
          <a:p>
            <a:pPr marL="1371600" lvl="2" indent="-457200">
              <a:buFont typeface="Wingdings" charset="2"/>
              <a:buChar char="§"/>
            </a:pPr>
            <a:r>
              <a:rPr lang="en-US" sz="2800" dirty="0"/>
              <a:t>Dynamic Typing, Pattern matching, Functional Programming, Concurrency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752601"/>
            <a:ext cx="14605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79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2804529"/>
            <a:ext cx="3135715" cy="358004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76400" y="531911"/>
            <a:ext cx="71067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4800" b="1" kern="0" dirty="0">
                <a:latin typeface="Calibri" charset="0"/>
                <a:ea typeface="Calibri" charset="0"/>
                <a:cs typeface="Calibri" charset="0"/>
              </a:rPr>
              <a:t>Be a Better Programmer!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92" y="318760"/>
            <a:ext cx="1257300" cy="1257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4192" y="2045187"/>
            <a:ext cx="60919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3600" dirty="0"/>
              <a:t>Practice, Practice, Practice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Read, Write, Practice?!?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Design Patterns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SOLID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TDD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600" dirty="0"/>
              <a:t>Clean Code(r)</a:t>
            </a:r>
          </a:p>
          <a:p>
            <a:pPr marL="457200" indent="-457200">
              <a:buFont typeface="Wingdings" charset="2"/>
              <a:buChar char="§"/>
            </a:pPr>
            <a:endParaRPr lang="en-US" sz="3600" dirty="0"/>
          </a:p>
          <a:p>
            <a:pPr marL="457200" indent="-457200">
              <a:buFont typeface="Wingdings" charset="2"/>
              <a:buChar char="§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2449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D4CBDA-0644-4A9F-9C3D-181716F261AC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76400" y="531911"/>
            <a:ext cx="71067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4400" b="1" kern="0" dirty="0">
                <a:latin typeface="Calibri" charset="0"/>
                <a:ea typeface="Calibri" charset="0"/>
                <a:cs typeface="Calibri" charset="0"/>
              </a:rPr>
              <a:t>Contribute to an OSS Project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92" y="318760"/>
            <a:ext cx="1257300" cy="1257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26" y="1828800"/>
            <a:ext cx="7614347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080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LOS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D34817"/>
      </a:accent1>
      <a:accent2>
        <a:srgbClr val="333399"/>
      </a:accent2>
      <a:accent3>
        <a:srgbClr val="FFFFFF"/>
      </a:accent3>
      <a:accent4>
        <a:srgbClr val="000000"/>
      </a:accent4>
      <a:accent5>
        <a:srgbClr val="E6B1AB"/>
      </a:accent5>
      <a:accent6>
        <a:srgbClr val="2D2D8A"/>
      </a:accent6>
      <a:hlink>
        <a:srgbClr val="009999"/>
      </a:hlink>
      <a:folHlink>
        <a:srgbClr val="99CC00"/>
      </a:folHlink>
    </a:clrScheme>
    <a:fontScheme name="CLOSE">
      <a:majorFont>
        <a:latin typeface="DaxOT-Bold"/>
        <a:ea typeface="ヒラギノ角ゴ ProN W6"/>
        <a:cs typeface="ヒラギノ角ゴ ProN W6"/>
      </a:majorFont>
      <a:minorFont>
        <a:latin typeface="DaxOT-Regular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D34817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D34817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lnDef>
  </a:objectDefaults>
  <a:extraClrSchemeLst>
    <a:extraClrScheme>
      <a:clrScheme name="CLOS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5784</TotalTime>
  <Words>1201</Words>
  <Application>Microsoft Office PowerPoint</Application>
  <PresentationFormat>On-screen Show (4:3)</PresentationFormat>
  <Paragraphs>199</Paragraphs>
  <Slides>24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Arial</vt:lpstr>
      <vt:lpstr>Calibri</vt:lpstr>
      <vt:lpstr>Consolas</vt:lpstr>
      <vt:lpstr>DaxOT-Bold</vt:lpstr>
      <vt:lpstr>DaxOT-Regular</vt:lpstr>
      <vt:lpstr>Lucida Sans Unicode</vt:lpstr>
      <vt:lpstr>Wingdings</vt:lpstr>
      <vt:lpstr>ヒラギノ角ゴ ProN W3</vt:lpstr>
      <vt:lpstr>ヒラギノ角ゴ ProN W6</vt:lpstr>
      <vt:lpstr>Office Theme</vt:lpstr>
      <vt:lpstr>1_CLOSE</vt:lpstr>
      <vt:lpstr>PowerPoint Presentation</vt:lpstr>
      <vt:lpstr>PowerPoint Presentation</vt:lpstr>
      <vt:lpstr>PowerPoint Presentation</vt:lpstr>
      <vt:lpstr>4 Categories</vt:lpstr>
      <vt:lpstr>.NET Developers</vt:lpstr>
      <vt:lpstr>PowerPoint Presentation</vt:lpstr>
      <vt:lpstr>PowerPoint Presentation</vt:lpstr>
      <vt:lpstr>PowerPoint Presentation</vt:lpstr>
      <vt:lpstr>PowerPoint Presentation</vt:lpstr>
      <vt:lpstr>PowerShell</vt:lpstr>
      <vt:lpstr>PowerShell</vt:lpstr>
      <vt:lpstr>Soft Skills</vt:lpstr>
      <vt:lpstr>“Write at least 12 blog posts / blog more”</vt:lpstr>
      <vt:lpstr>“Write at least 12 blog posts / blog more”</vt:lpstr>
      <vt:lpstr>“Speak a little more / present more”</vt:lpstr>
      <vt:lpstr>“Speak a little more / present more”</vt:lpstr>
      <vt:lpstr>“earn my MCSE”</vt:lpstr>
      <vt:lpstr>“earn my MCSD”</vt:lpstr>
      <vt:lpstr>SQL DBA’s</vt:lpstr>
      <vt:lpstr>“upgrade to / learn new capabilities of SQL 2016”</vt:lpstr>
      <vt:lpstr>“upgrade to / learn new capabilities of SQL 2016”</vt:lpstr>
      <vt:lpstr>“upgrade to / learn new capabilities of SQL 2016”</vt:lpstr>
      <vt:lpstr>“upgrade to / learn new capabilities of SQL 2016”</vt:lpstr>
      <vt:lpstr>Grand Finale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Baton Rouge SharePoint Saturday 2014</dc:title>
  <dc:creator>William D Assaf</dc:creator>
  <cp:lastModifiedBy>william a</cp:lastModifiedBy>
  <cp:revision>101</cp:revision>
  <dcterms:created xsi:type="dcterms:W3CDTF">2014-06-19T01:58:13Z</dcterms:created>
  <dcterms:modified xsi:type="dcterms:W3CDTF">2017-01-12T01:02:37Z</dcterms:modified>
</cp:coreProperties>
</file>

<file path=docProps/thumbnail.jpeg>
</file>